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9"/>
  </p:notesMasterIdLst>
  <p:sldIdLst>
    <p:sldId id="257" r:id="rId3"/>
    <p:sldId id="263" r:id="rId4"/>
    <p:sldId id="262" r:id="rId5"/>
    <p:sldId id="266" r:id="rId6"/>
    <p:sldId id="269" r:id="rId7"/>
    <p:sldId id="270" r:id="rId8"/>
    <p:sldId id="273" r:id="rId9"/>
    <p:sldId id="271" r:id="rId10"/>
    <p:sldId id="272" r:id="rId11"/>
    <p:sldId id="276" r:id="rId12"/>
    <p:sldId id="281" r:id="rId13"/>
    <p:sldId id="275" r:id="rId14"/>
    <p:sldId id="277" r:id="rId15"/>
    <p:sldId id="279" r:id="rId16"/>
    <p:sldId id="280" r:id="rId17"/>
    <p:sldId id="256" r:id="rId18"/>
  </p:sldIdLst>
  <p:sldSz cx="18288000" cy="10285413"/>
  <p:notesSz cx="6858000" cy="9144000"/>
  <p:embeddedFontLst>
    <p:embeddedFont>
      <p:font typeface="Cooper Hewitt Bold" charset="0"/>
      <p:bold r:id="rId20"/>
      <p:boldItalic r:id="rId21"/>
    </p:embeddedFont>
    <p:embeddedFont>
      <p:font typeface="Cooper Hewitt" charset="0"/>
      <p:regular r:id="rId22"/>
      <p:italic r:id="rId23"/>
    </p:embeddedFont>
    <p:embeddedFont>
      <p:font typeface="Roboto Light" panose="02000000000000000000" pitchFamily="2" charset="0"/>
      <p:regular r:id="rId24"/>
      <p: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Cooper Hewitt Medium" charset="0"/>
      <p:regular r:id="rId30"/>
      <p:italic r:id="rId31"/>
    </p:embeddedFont>
    <p:embeddedFont>
      <p:font typeface="Arial Unicode MS" panose="020B0604020202020204" pitchFamily="34" charset="-128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FD"/>
    <a:srgbClr val="2424FB"/>
    <a:srgbClr val="0303DB"/>
    <a:srgbClr val="0404EE"/>
    <a:srgbClr val="FF8F8F"/>
    <a:srgbClr val="575454"/>
    <a:srgbClr val="076D07"/>
    <a:srgbClr val="088308"/>
    <a:srgbClr val="E51005"/>
    <a:srgbClr val="FA2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32" y="19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2018/11/15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 smtClean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2642570" y="3632741"/>
            <a:ext cx="3976287" cy="3018343"/>
          </a:xfrm>
        </p:spPr>
        <p:txBody>
          <a:bodyPr/>
          <a:lstStyle/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xmlns="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EF7FA55-5D6C-469C-AA71-67E7116C0CD8}"/>
              </a:ext>
            </a:extLst>
          </p:cNvPr>
          <p:cNvSpPr/>
          <p:nvPr/>
        </p:nvSpPr>
        <p:spPr>
          <a:xfrm>
            <a:off x="12357100" y="3548051"/>
            <a:ext cx="3073400" cy="2438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800" dirty="0">
                <a:solidFill>
                  <a:srgbClr val="57545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Insert new heat map here with same dimensions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code diagram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7" y="744684"/>
            <a:ext cx="8786706" cy="8796044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647" y="143436"/>
            <a:ext cx="8337824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Crime vs </a:t>
            </a:r>
            <a:br>
              <a:rPr lang="en-US" sz="6600" dirty="0" smtClean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 smtClean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  <a:endParaRPr lang="en-US" sz="6600" dirty="0">
              <a:solidFill>
                <a:srgbClr val="575454"/>
              </a:solidFill>
              <a:latin typeface="Cooper Hewitt Medium" charset="0"/>
              <a:ea typeface="Cooper Hewitt Medium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7" y="4105836"/>
            <a:ext cx="5970494" cy="4018496"/>
          </a:xfrm>
        </p:spPr>
        <p:txBody>
          <a:bodyPr/>
          <a:lstStyle/>
          <a:p>
            <a:r>
              <a:rPr lang="en-US" dirty="0" smtClean="0"/>
              <a:t>Property value does not take into account crime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7" y="744684"/>
            <a:ext cx="8786706" cy="8786706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647" y="143436"/>
            <a:ext cx="8337824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 smtClean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 smtClean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  <a:endParaRPr lang="en-US" sz="6600" dirty="0">
              <a:solidFill>
                <a:srgbClr val="575454"/>
              </a:solidFill>
              <a:latin typeface="Cooper Hewitt Medium" charset="0"/>
              <a:ea typeface="Cooper Hewitt Medium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7" y="4105836"/>
            <a:ext cx="5970494" cy="4018496"/>
          </a:xfrm>
        </p:spPr>
        <p:txBody>
          <a:bodyPr/>
          <a:lstStyle/>
          <a:p>
            <a:r>
              <a:rPr lang="en-US" dirty="0" smtClean="0"/>
              <a:t>Property values and commute align with locations of big companies (galleria, downtown, northwest (Dell, GM, </a:t>
            </a:r>
            <a:r>
              <a:rPr lang="en-US" dirty="0" err="1" smtClean="0"/>
              <a:t>etc</a:t>
            </a:r>
            <a:r>
              <a:rPr lang="en-US" dirty="0" smtClean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7" y="744684"/>
            <a:ext cx="8786706" cy="8786706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647" y="143436"/>
            <a:ext cx="8337824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Grade vs </a:t>
            </a:r>
            <a:br>
              <a:rPr lang="en-US" sz="6600" dirty="0" smtClean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 smtClean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  <a:endParaRPr lang="en-US" sz="6600" dirty="0">
              <a:solidFill>
                <a:srgbClr val="575454"/>
              </a:solidFill>
              <a:latin typeface="Cooper Hewitt Medium" charset="0"/>
              <a:ea typeface="Cooper Hewitt Medium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7" y="4105836"/>
            <a:ext cx="5970494" cy="4018496"/>
          </a:xfrm>
        </p:spPr>
        <p:txBody>
          <a:bodyPr/>
          <a:lstStyle/>
          <a:p>
            <a:r>
              <a:rPr lang="en-US" dirty="0" smtClean="0"/>
              <a:t>Insert finding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980453" y="4500221"/>
            <a:ext cx="3295260" cy="480140"/>
          </a:xfrm>
        </p:spPr>
        <p:txBody>
          <a:bodyPr/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608771" y="4500221"/>
            <a:ext cx="3295260" cy="48014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“That guy”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608771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4237090" y="4500221"/>
            <a:ext cx="3295260" cy="480140"/>
          </a:xfrm>
        </p:spPr>
        <p:txBody>
          <a:bodyPr/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8809250" y="8397227"/>
            <a:ext cx="3295260" cy="48014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girl with the mermaid tail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2437568" y="8397227"/>
            <a:ext cx="3295260" cy="480140"/>
          </a:xfrm>
        </p:spPr>
        <p:txBody>
          <a:bodyPr/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EPIC 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 peeps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xmlns="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0940927" y="1433928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0" r="30310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1" r="30231"/>
          <a:stretch>
            <a:fillRect/>
          </a:stretch>
        </p:blipFill>
        <p:spPr/>
      </p:pic>
      <p:pic>
        <p:nvPicPr>
          <p:cNvPr id="28" name="Picture Placeholder 27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7" r="27737"/>
          <a:stretch>
            <a:fillRect/>
          </a:stretch>
        </p:blipFill>
        <p:spPr/>
      </p:pic>
      <p:pic>
        <p:nvPicPr>
          <p:cNvPr id="29" name="Picture Placeholder 28"/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1" r="30231"/>
          <a:stretch>
            <a:fillRect/>
          </a:stretch>
        </p:blipFill>
        <p:spPr/>
      </p:pic>
      <p:pic>
        <p:nvPicPr>
          <p:cNvPr id="26" name="Picture Placeholder 25"/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6" r="27766"/>
          <a:stretch>
            <a:fillRect/>
          </a:stretch>
        </p:blipFill>
        <p:spPr/>
      </p:pic>
      <p:pic>
        <p:nvPicPr>
          <p:cNvPr id="27" name="Picture Placeholder 26"/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7" r="33417"/>
          <a:stretch>
            <a:fillRect/>
          </a:stretch>
        </p:blipFill>
        <p:spPr/>
      </p:pic>
      <p:pic>
        <p:nvPicPr>
          <p:cNvPr id="30" name="Picture Placeholder 29"/>
          <p:cNvPicPr>
            <a:picLocks noGrp="1" noChangeAspect="1"/>
          </p:cNvPicPr>
          <p:nvPr>
            <p:ph type="pic" sz="quarter" idx="2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6" r="27766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2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r="28322"/>
          <a:stretch>
            <a:fillRect/>
          </a:stretch>
        </p:blipFill>
        <p:spPr/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81800" y="990600"/>
            <a:ext cx="4724400" cy="3308698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Cooper Hewitt Medium" pitchFamily="2" charset="0"/>
                <a:ea typeface="Cooper Hewitt Medium" pitchFamily="2" charset="0"/>
              </a:rPr>
              <a:t>Austin real estate is booming!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781800" y="5351463"/>
            <a:ext cx="4032250" cy="352583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But what are the factors driving property values?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1506200" y="9617075"/>
            <a:ext cx="6781800" cy="547688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576550" y="8877300"/>
            <a:ext cx="2711450" cy="1012825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461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xmlns="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xmlns="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xmlns="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xmlns="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xmlns="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xmlns="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xmlns="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xmlns="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xmlns="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xmlns="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xmlns="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xmlns="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iamond 43">
            <a:extLst>
              <a:ext uri="{FF2B5EF4-FFF2-40B4-BE49-F238E27FC236}">
                <a16:creationId xmlns:a16="http://schemas.microsoft.com/office/drawing/2014/main" xmlns="" id="{79B68D29-26B6-44F6-9113-6543C086C48B}"/>
              </a:ext>
            </a:extLst>
          </p:cNvPr>
          <p:cNvSpPr/>
          <p:nvPr/>
        </p:nvSpPr>
        <p:spPr>
          <a:xfrm>
            <a:off x="595037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Placeholder 21">
            <a:extLst>
              <a:ext uri="{FF2B5EF4-FFF2-40B4-BE49-F238E27FC236}">
                <a16:creationId xmlns:a16="http://schemas.microsoft.com/office/drawing/2014/main" xmlns="" id="{9D289767-45A6-4194-B8AB-C1C67A49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" r="23"/>
          <a:stretch>
            <a:fillRect/>
          </a:stretch>
        </p:blipFill>
        <p:spPr>
          <a:xfrm>
            <a:off x="9975850" y="1408046"/>
            <a:ext cx="7480300" cy="74838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538" y="1443862"/>
            <a:ext cx="69453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E51005"/>
                </a:solidFill>
                <a:latin typeface="Cooper Hewitt Medium" charset="0"/>
                <a:ea typeface="Cooper Hewitt Medium" charset="0"/>
              </a:rPr>
              <a:t>Random Geocoordinates</a:t>
            </a:r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xmlns="" id="{8C472FF7-1CB1-4392-B197-A7D881ADEFC0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ABEBFA7-2AAE-47B6-A795-67F1417305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3823" y="2363350"/>
            <a:ext cx="1483155" cy="14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Placeholder 22">
            <a:extLst>
              <a:ext uri="{FF2B5EF4-FFF2-40B4-BE49-F238E27FC236}">
                <a16:creationId xmlns:a16="http://schemas.microsoft.com/office/drawing/2014/main" xmlns="" id="{8D67E6AD-CAA8-42E6-81F2-1587B465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" r="23"/>
          <a:stretch>
            <a:fillRect/>
          </a:stretch>
        </p:blipFill>
        <p:spPr>
          <a:xfrm>
            <a:off x="9975850" y="1408044"/>
            <a:ext cx="7480300" cy="7483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783" y="1443862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0404EE"/>
                </a:solidFill>
                <a:latin typeface="Cooper Hewitt Medium" charset="0"/>
                <a:ea typeface="Cooper Hewitt Medium" charset="0"/>
              </a:rPr>
              <a:t>House</a:t>
            </a:r>
            <a:br>
              <a:rPr lang="en-US" sz="6600" dirty="0">
                <a:solidFill>
                  <a:srgbClr val="0404EE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0404EE"/>
                </a:solidFill>
                <a:latin typeface="Cooper Hewitt Medium" charset="0"/>
                <a:ea typeface="Cooper Hewitt Medium" charset="0"/>
              </a:rPr>
              <a:t>Addresses</a:t>
            </a:r>
          </a:p>
        </p:txBody>
      </p:sp>
      <p:pic>
        <p:nvPicPr>
          <p:cNvPr id="7" name="Picture Placeholder 21">
            <a:extLst>
              <a:ext uri="{FF2B5EF4-FFF2-40B4-BE49-F238E27FC236}">
                <a16:creationId xmlns:a16="http://schemas.microsoft.com/office/drawing/2014/main" xmlns="" id="{AE066CD8-8698-42B2-AD0B-C8EC779E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" r="23"/>
          <a:stretch>
            <a:fillRect/>
          </a:stretch>
        </p:blipFill>
        <p:spPr>
          <a:xfrm>
            <a:off x="1873250" y="5502275"/>
            <a:ext cx="3382963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xmlns="" id="{2962E3AB-83A0-4EAD-92ED-DE2559F05B7C}"/>
              </a:ext>
            </a:extLst>
          </p:cNvPr>
          <p:cNvSpPr txBox="1">
            <a:spLocks/>
          </p:cNvSpPr>
          <p:nvPr/>
        </p:nvSpPr>
        <p:spPr>
          <a:xfrm>
            <a:off x="1751807" y="8877367"/>
            <a:ext cx="3632200" cy="52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E5100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Random Geocoordinates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535086A-4202-401B-87CC-F7CFB74F6A8D}"/>
              </a:ext>
            </a:extLst>
          </p:cNvPr>
          <p:cNvSpPr/>
          <p:nvPr/>
        </p:nvSpPr>
        <p:spPr>
          <a:xfrm>
            <a:off x="1807368" y="5228946"/>
            <a:ext cx="7146925" cy="4180375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444D4A14-2D48-4930-9B84-D40010E81E3C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3CD0A8FB-1D0D-4456-82B1-1AC60EBB5E76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8" descr="Image result for openstreetmap">
            <a:extLst>
              <a:ext uri="{FF2B5EF4-FFF2-40B4-BE49-F238E27FC236}">
                <a16:creationId xmlns:a16="http://schemas.microsoft.com/office/drawing/2014/main" xmlns="" id="{767DA944-173C-46E3-A490-91321937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68" y="251915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5" name="Picture Placeholder 23">
            <a:extLst>
              <a:ext uri="{FF2B5EF4-FFF2-40B4-BE49-F238E27FC236}">
                <a16:creationId xmlns:a16="http://schemas.microsoft.com/office/drawing/2014/main" xmlns="" id="{9F51ED53-7566-4797-BAF6-22BF60D7C9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1" b="11"/>
          <a:stretch>
            <a:fillRect/>
          </a:stretch>
        </p:blipFill>
        <p:spPr>
          <a:xfrm>
            <a:off x="9975850" y="1408044"/>
            <a:ext cx="7480300" cy="747871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076D07"/>
                </a:solidFill>
                <a:latin typeface="Cooper Hewitt Medium" charset="0"/>
                <a:ea typeface="Cooper Hewitt Medium" charset="0"/>
              </a:rPr>
              <a:t>Property </a:t>
            </a:r>
            <a:br>
              <a:rPr lang="en-US" sz="6600" dirty="0">
                <a:solidFill>
                  <a:srgbClr val="076D07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076D07"/>
                </a:solidFill>
                <a:latin typeface="Cooper Hewitt Medium" charset="0"/>
                <a:ea typeface="Cooper Hewitt Medium" charset="0"/>
              </a:rPr>
              <a:t>Info</a:t>
            </a:r>
          </a:p>
        </p:txBody>
      </p:sp>
      <p:pic>
        <p:nvPicPr>
          <p:cNvPr id="7" name="Picture Placeholder 21">
            <a:extLst>
              <a:ext uri="{FF2B5EF4-FFF2-40B4-BE49-F238E27FC236}">
                <a16:creationId xmlns:a16="http://schemas.microsoft.com/office/drawing/2014/main" xmlns="" id="{D96E8284-12B4-46C6-97A9-0399C462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" r="23"/>
          <a:stretch>
            <a:fillRect/>
          </a:stretch>
        </p:blipFill>
        <p:spPr>
          <a:xfrm>
            <a:off x="1873250" y="5502275"/>
            <a:ext cx="3382963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  <p:pic>
        <p:nvPicPr>
          <p:cNvPr id="8" name="Picture Placeholder 22">
            <a:extLst>
              <a:ext uri="{FF2B5EF4-FFF2-40B4-BE49-F238E27FC236}">
                <a16:creationId xmlns:a16="http://schemas.microsoft.com/office/drawing/2014/main" xmlns="" id="{63D2F51E-AD3E-4339-8031-D5B01C25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" r="23"/>
          <a:stretch>
            <a:fillRect/>
          </a:stretch>
        </p:blipFill>
        <p:spPr>
          <a:xfrm>
            <a:off x="5446713" y="5502275"/>
            <a:ext cx="3382962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xmlns="" id="{F84AAB09-4FBA-4182-AE61-491D9E029278}"/>
              </a:ext>
            </a:extLst>
          </p:cNvPr>
          <p:cNvSpPr txBox="1">
            <a:spLocks/>
          </p:cNvSpPr>
          <p:nvPr/>
        </p:nvSpPr>
        <p:spPr>
          <a:xfrm>
            <a:off x="1751807" y="8877367"/>
            <a:ext cx="3632200" cy="52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E5100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Random Geocoordinates</a:t>
            </a: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xmlns="" id="{9C9ECDA2-46EE-46C9-AFE4-F4ED34ABB35D}"/>
              </a:ext>
            </a:extLst>
          </p:cNvPr>
          <p:cNvSpPr txBox="1">
            <a:spLocks/>
          </p:cNvSpPr>
          <p:nvPr/>
        </p:nvSpPr>
        <p:spPr>
          <a:xfrm>
            <a:off x="5322094" y="8886756"/>
            <a:ext cx="3632200" cy="52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404E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House Addresses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B2A807D-CC88-4F13-A2CA-8412D1188BCD}"/>
              </a:ext>
            </a:extLst>
          </p:cNvPr>
          <p:cNvSpPr/>
          <p:nvPr/>
        </p:nvSpPr>
        <p:spPr>
          <a:xfrm>
            <a:off x="1807368" y="5228946"/>
            <a:ext cx="7146925" cy="4180375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456898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xmlns="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xmlns="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xmlns="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xmlns="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6205</TotalTime>
  <Words>146</Words>
  <Application>Microsoft Office PowerPoint</Application>
  <PresentationFormat>Custom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Cooper Hewitt Bold</vt:lpstr>
      <vt:lpstr>Arial</vt:lpstr>
      <vt:lpstr>Wingdings</vt:lpstr>
      <vt:lpstr>Cooper Hewitt</vt:lpstr>
      <vt:lpstr>Roboto Light</vt:lpstr>
      <vt:lpstr>Roboto</vt:lpstr>
      <vt:lpstr>Cooper Hewitt Medium</vt:lpstr>
      <vt:lpstr>Arial Unicode MS</vt:lpstr>
      <vt:lpstr>Contents</vt:lpstr>
      <vt:lpstr>No Footer</vt:lpstr>
      <vt:lpstr>Econometric Property Investment Calculator</vt:lpstr>
      <vt:lpstr>Austin real estate is booming!</vt:lpstr>
      <vt:lpstr>Data Sources</vt:lpstr>
      <vt:lpstr>Random Geocoordinates</vt:lpstr>
      <vt:lpstr>House Addresses</vt:lpstr>
      <vt:lpstr>Property  Info</vt:lpstr>
      <vt:lpstr>Property Value</vt:lpstr>
      <vt:lpstr>Safety  Score</vt:lpstr>
      <vt:lpstr>Commute Score</vt:lpstr>
      <vt:lpstr>School Grade</vt:lpstr>
      <vt:lpstr>Insert code diagram here</vt:lpstr>
      <vt:lpstr>PowerPoint Presentation</vt:lpstr>
      <vt:lpstr>Crime vs  Property Value</vt:lpstr>
      <vt:lpstr>Commute vs  Property Value</vt:lpstr>
      <vt:lpstr>School Grade vs  Property Value</vt:lpstr>
      <vt:lpstr>Really EPIC Team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Kat Pin</cp:lastModifiedBy>
  <cp:revision>291</cp:revision>
  <dcterms:created xsi:type="dcterms:W3CDTF">2016-10-08T14:15:50Z</dcterms:created>
  <dcterms:modified xsi:type="dcterms:W3CDTF">2018-11-15T23:52:59Z</dcterms:modified>
</cp:coreProperties>
</file>